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60" r:id="rId4"/>
    <p:sldId id="261" r:id="rId5"/>
    <p:sldId id="262" r:id="rId6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-84" y="-13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het opmaakprofiel van de modelondertitel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70C3F6-891A-4324-A8AA-B0434FCBC83F}" type="datetimeFigureOut">
              <a:rPr lang="nl-NL" smtClean="0"/>
              <a:pPr/>
              <a:t>4-1-2013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57952-F757-4110-9F97-EE8570396DC9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70C3F6-891A-4324-A8AA-B0434FCBC83F}" type="datetimeFigureOut">
              <a:rPr lang="nl-NL" smtClean="0"/>
              <a:pPr/>
              <a:t>4-1-2013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57952-F757-4110-9F97-EE8570396DC9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70C3F6-891A-4324-A8AA-B0434FCBC83F}" type="datetimeFigureOut">
              <a:rPr lang="nl-NL" smtClean="0"/>
              <a:pPr/>
              <a:t>4-1-2013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57952-F757-4110-9F97-EE8570396DC9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70C3F6-891A-4324-A8AA-B0434FCBC83F}" type="datetimeFigureOut">
              <a:rPr lang="nl-NL" smtClean="0"/>
              <a:pPr/>
              <a:t>4-1-2013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57952-F757-4110-9F97-EE8570396DC9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70C3F6-891A-4324-A8AA-B0434FCBC83F}" type="datetimeFigureOut">
              <a:rPr lang="nl-NL" smtClean="0"/>
              <a:pPr/>
              <a:t>4-1-2013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57952-F757-4110-9F97-EE8570396DC9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70C3F6-891A-4324-A8AA-B0434FCBC83F}" type="datetimeFigureOut">
              <a:rPr lang="nl-NL" smtClean="0"/>
              <a:pPr/>
              <a:t>4-1-2013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57952-F757-4110-9F97-EE8570396DC9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70C3F6-891A-4324-A8AA-B0434FCBC83F}" type="datetimeFigureOut">
              <a:rPr lang="nl-NL" smtClean="0"/>
              <a:pPr/>
              <a:t>4-1-2013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57952-F757-4110-9F97-EE8570396DC9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70C3F6-891A-4324-A8AA-B0434FCBC83F}" type="datetimeFigureOut">
              <a:rPr lang="nl-NL" smtClean="0"/>
              <a:pPr/>
              <a:t>4-1-2013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57952-F757-4110-9F97-EE8570396DC9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70C3F6-891A-4324-A8AA-B0434FCBC83F}" type="datetimeFigureOut">
              <a:rPr lang="nl-NL" smtClean="0"/>
              <a:pPr/>
              <a:t>4-1-2013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57952-F757-4110-9F97-EE8570396DC9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70C3F6-891A-4324-A8AA-B0434FCBC83F}" type="datetimeFigureOut">
              <a:rPr lang="nl-NL" smtClean="0"/>
              <a:pPr/>
              <a:t>4-1-2013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57952-F757-4110-9F97-EE8570396DC9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70C3F6-891A-4324-A8AA-B0434FCBC83F}" type="datetimeFigureOut">
              <a:rPr lang="nl-NL" smtClean="0"/>
              <a:pPr/>
              <a:t>4-1-2013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57952-F757-4110-9F97-EE8570396DC9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70C3F6-891A-4324-A8AA-B0434FCBC83F}" type="datetimeFigureOut">
              <a:rPr lang="nl-NL" smtClean="0"/>
              <a:pPr/>
              <a:t>4-1-2013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757952-F757-4110-9F97-EE8570396DC9}" type="slidenum">
              <a:rPr lang="nl-NL" smtClean="0"/>
              <a:pPr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3"/>
          <p:cNvSpPr txBox="1">
            <a:spLocks/>
          </p:cNvSpPr>
          <p:nvPr/>
        </p:nvSpPr>
        <p:spPr>
          <a:xfrm>
            <a:off x="683568" y="476673"/>
            <a:ext cx="7772400" cy="792088"/>
          </a:xfrm>
          <a:prstGeom prst="rect">
            <a:avLst/>
          </a:prstGeom>
        </p:spPr>
        <p:txBody>
          <a:bodyPr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Bezittelijk voornaamwoord</a:t>
            </a:r>
            <a:endParaRPr kumimoji="0" lang="nl-NL" sz="4400" b="1" i="0" u="none" strike="noStrike" kern="1200" cap="none" spc="0" normalizeH="0" baseline="0" noProof="0" dirty="0">
              <a:ln>
                <a:noFill/>
              </a:ln>
              <a:solidFill>
                <a:schemeClr val="accent4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Ondertitel 4"/>
          <p:cNvSpPr txBox="1">
            <a:spLocks/>
          </p:cNvSpPr>
          <p:nvPr/>
        </p:nvSpPr>
        <p:spPr>
          <a:xfrm>
            <a:off x="683568" y="1484784"/>
            <a:ext cx="7776864" cy="4752528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nl-NL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Functie: geeft aan </a:t>
            </a:r>
            <a:r>
              <a:rPr kumimoji="0" lang="nl-NL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van wie</a:t>
            </a:r>
            <a:r>
              <a:rPr kumimoji="0" lang="nl-NL" sz="320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nl-NL" sz="32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iets is.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lang="nl-NL" sz="3200" b="0" dirty="0" smtClean="0"/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nl-NL" sz="3200" b="0" dirty="0" smtClean="0">
                <a:solidFill>
                  <a:schemeClr val="accent6"/>
                </a:solidFill>
              </a:rPr>
              <a:t>voorbeeld</a:t>
            </a:r>
            <a:r>
              <a:rPr lang="nl-NL" sz="3200" b="0" dirty="0" smtClean="0"/>
              <a:t>		Dat is </a:t>
            </a:r>
            <a:r>
              <a:rPr lang="nl-NL" sz="3200" b="1" dirty="0" smtClean="0">
                <a:solidFill>
                  <a:srgbClr val="FF0000"/>
                </a:solidFill>
              </a:rPr>
              <a:t>mijn</a:t>
            </a:r>
            <a:r>
              <a:rPr lang="nl-NL" sz="3200" dirty="0" smtClean="0"/>
              <a:t> moeder.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nl-NL" sz="3200" b="0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r>
              <a:rPr kumimoji="0" lang="nl-NL" sz="32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		</a:t>
            </a:r>
            <a:r>
              <a:rPr kumimoji="0" lang="nl-NL" sz="3200" b="0" i="1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C’est</a:t>
            </a:r>
            <a:r>
              <a:rPr kumimoji="0" lang="nl-NL" sz="32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nl-NL" sz="32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ma</a:t>
            </a:r>
            <a:r>
              <a:rPr kumimoji="0" lang="nl-NL" sz="320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nl-NL" sz="3200" i="1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mère</a:t>
            </a:r>
            <a:r>
              <a:rPr kumimoji="0" lang="nl-NL" sz="320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lang="nl-NL" sz="3200" b="0" i="1" dirty="0"/>
          </a:p>
          <a:p>
            <a:pPr marL="342900" indent="-342900">
              <a:spcBef>
                <a:spcPct val="20000"/>
              </a:spcBef>
              <a:defRPr/>
            </a:pPr>
            <a:r>
              <a:rPr lang="nl-NL" sz="3200" dirty="0"/>
              <a:t>Nederlands: 	één vorm per persoonlijk  				voornaamwoord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nl-NL" sz="3200" b="0" i="1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ndertitel 4"/>
          <p:cNvSpPr txBox="1">
            <a:spLocks/>
          </p:cNvSpPr>
          <p:nvPr/>
        </p:nvSpPr>
        <p:spPr>
          <a:xfrm>
            <a:off x="683568" y="548680"/>
            <a:ext cx="7776864" cy="5688632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nl-NL" sz="3200" dirty="0" smtClean="0"/>
              <a:t>Frans: 	</a:t>
            </a:r>
            <a:r>
              <a:rPr lang="nl-NL" sz="3200" b="1" dirty="0" smtClean="0">
                <a:solidFill>
                  <a:srgbClr val="FF0000"/>
                </a:solidFill>
              </a:rPr>
              <a:t>drie</a:t>
            </a:r>
            <a:r>
              <a:rPr lang="nl-NL" sz="3200" dirty="0" smtClean="0"/>
              <a:t> vormen per persoonlijk  			voornaamwoord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nl-NL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3" name="Tabel 2"/>
          <p:cNvGraphicFramePr>
            <a:graphicFrameLocks noGrp="1"/>
          </p:cNvGraphicFramePr>
          <p:nvPr/>
        </p:nvGraphicFramePr>
        <p:xfrm>
          <a:off x="323528" y="1700808"/>
          <a:ext cx="8496944" cy="4815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24236"/>
                <a:gridCol w="2124236"/>
                <a:gridCol w="2124236"/>
                <a:gridCol w="2124236"/>
              </a:tblGrid>
              <a:tr h="1170946"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 smtClean="0"/>
                        <a:t>voor een mannelijk woord</a:t>
                      </a:r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 smtClean="0"/>
                        <a:t>voor een vrouwelijk</a:t>
                      </a:r>
                      <a:r>
                        <a:rPr lang="nl-NL" sz="2400" baseline="0" dirty="0" smtClean="0"/>
                        <a:t> woord</a:t>
                      </a:r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 smtClean="0"/>
                        <a:t>voor een woord in het meervoud</a:t>
                      </a:r>
                      <a:endParaRPr lang="nl-NL" sz="2400" dirty="0"/>
                    </a:p>
                  </a:txBody>
                  <a:tcPr/>
                </a:tc>
              </a:tr>
              <a:tr h="510412">
                <a:tc>
                  <a:txBody>
                    <a:bodyPr/>
                    <a:lstStyle/>
                    <a:p>
                      <a:r>
                        <a:rPr lang="nl-NL" sz="2800" dirty="0" smtClean="0"/>
                        <a:t>je</a:t>
                      </a:r>
                      <a:endParaRPr lang="nl-NL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800" b="1" dirty="0" err="1" smtClean="0">
                          <a:solidFill>
                            <a:srgbClr val="FF0000"/>
                          </a:solidFill>
                        </a:rPr>
                        <a:t>mon</a:t>
                      </a:r>
                      <a:endParaRPr lang="nl-NL" sz="28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800" b="1" dirty="0" smtClean="0">
                          <a:solidFill>
                            <a:srgbClr val="FF0000"/>
                          </a:solidFill>
                        </a:rPr>
                        <a:t>ma</a:t>
                      </a:r>
                      <a:endParaRPr lang="nl-NL" sz="28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800" b="1" dirty="0" smtClean="0">
                          <a:solidFill>
                            <a:srgbClr val="FF0000"/>
                          </a:solidFill>
                        </a:rPr>
                        <a:t>mes</a:t>
                      </a:r>
                      <a:endParaRPr lang="nl-NL" sz="28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510412">
                <a:tc>
                  <a:txBody>
                    <a:bodyPr/>
                    <a:lstStyle/>
                    <a:p>
                      <a:r>
                        <a:rPr lang="nl-NL" sz="2800" dirty="0" err="1" smtClean="0"/>
                        <a:t>tu</a:t>
                      </a:r>
                      <a:endParaRPr lang="nl-NL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800" b="1" dirty="0" smtClean="0">
                          <a:solidFill>
                            <a:srgbClr val="FF0000"/>
                          </a:solidFill>
                        </a:rPr>
                        <a:t>ton</a:t>
                      </a:r>
                      <a:endParaRPr lang="nl-NL" sz="28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800" b="1" dirty="0" err="1" smtClean="0">
                          <a:solidFill>
                            <a:srgbClr val="FF0000"/>
                          </a:solidFill>
                        </a:rPr>
                        <a:t>ta</a:t>
                      </a:r>
                      <a:endParaRPr lang="nl-NL" sz="28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800" b="1" dirty="0" err="1" smtClean="0">
                          <a:solidFill>
                            <a:srgbClr val="FF0000"/>
                          </a:solidFill>
                        </a:rPr>
                        <a:t>tes</a:t>
                      </a:r>
                      <a:endParaRPr lang="nl-NL" sz="28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510412">
                <a:tc>
                  <a:txBody>
                    <a:bodyPr/>
                    <a:lstStyle/>
                    <a:p>
                      <a:r>
                        <a:rPr lang="nl-NL" sz="2800" dirty="0" err="1" smtClean="0"/>
                        <a:t>il</a:t>
                      </a:r>
                      <a:r>
                        <a:rPr lang="nl-NL" sz="2800" dirty="0" smtClean="0"/>
                        <a:t>/</a:t>
                      </a:r>
                      <a:r>
                        <a:rPr lang="nl-NL" sz="2800" dirty="0" err="1" smtClean="0"/>
                        <a:t>elle</a:t>
                      </a:r>
                      <a:endParaRPr lang="nl-NL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800" b="1" dirty="0" err="1" smtClean="0">
                          <a:solidFill>
                            <a:srgbClr val="FF0000"/>
                          </a:solidFill>
                        </a:rPr>
                        <a:t>son</a:t>
                      </a:r>
                      <a:endParaRPr lang="nl-NL" sz="28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800" b="1" dirty="0" smtClean="0">
                          <a:solidFill>
                            <a:srgbClr val="FF0000"/>
                          </a:solidFill>
                        </a:rPr>
                        <a:t>sa</a:t>
                      </a:r>
                      <a:endParaRPr lang="nl-NL" sz="28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800" b="1" dirty="0" err="1" smtClean="0">
                          <a:solidFill>
                            <a:srgbClr val="FF0000"/>
                          </a:solidFill>
                        </a:rPr>
                        <a:t>ses</a:t>
                      </a:r>
                      <a:endParaRPr lang="nl-NL" sz="28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510412">
                <a:tc>
                  <a:txBody>
                    <a:bodyPr/>
                    <a:lstStyle/>
                    <a:p>
                      <a:endParaRPr lang="nl-NL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8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8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8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510412">
                <a:tc>
                  <a:txBody>
                    <a:bodyPr/>
                    <a:lstStyle/>
                    <a:p>
                      <a:r>
                        <a:rPr lang="nl-NL" sz="2800" dirty="0" err="1" smtClean="0"/>
                        <a:t>nous</a:t>
                      </a:r>
                      <a:endParaRPr lang="nl-NL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800" b="1" dirty="0" err="1" smtClean="0">
                          <a:solidFill>
                            <a:srgbClr val="FF0000"/>
                          </a:solidFill>
                        </a:rPr>
                        <a:t>notre</a:t>
                      </a:r>
                      <a:endParaRPr lang="nl-NL" sz="28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800" b="1" dirty="0" err="1" smtClean="0">
                          <a:solidFill>
                            <a:srgbClr val="FF0000"/>
                          </a:solidFill>
                        </a:rPr>
                        <a:t>notre</a:t>
                      </a:r>
                      <a:endParaRPr lang="nl-NL" sz="28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800" b="1" dirty="0" err="1" smtClean="0">
                          <a:solidFill>
                            <a:srgbClr val="FF0000"/>
                          </a:solidFill>
                        </a:rPr>
                        <a:t>nos</a:t>
                      </a:r>
                      <a:endParaRPr lang="nl-NL" sz="28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510412">
                <a:tc>
                  <a:txBody>
                    <a:bodyPr/>
                    <a:lstStyle/>
                    <a:p>
                      <a:r>
                        <a:rPr lang="nl-NL" sz="2800" dirty="0" err="1" smtClean="0"/>
                        <a:t>vous</a:t>
                      </a:r>
                      <a:endParaRPr lang="nl-NL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800" b="1" dirty="0" err="1" smtClean="0">
                          <a:solidFill>
                            <a:srgbClr val="FF0000"/>
                          </a:solidFill>
                        </a:rPr>
                        <a:t>votre</a:t>
                      </a:r>
                      <a:endParaRPr lang="nl-NL" sz="28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800" b="1" dirty="0" err="1" smtClean="0">
                          <a:solidFill>
                            <a:srgbClr val="FF0000"/>
                          </a:solidFill>
                        </a:rPr>
                        <a:t>votre</a:t>
                      </a:r>
                      <a:endParaRPr lang="nl-NL" sz="28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800" b="1" dirty="0" smtClean="0">
                          <a:solidFill>
                            <a:srgbClr val="FF0000"/>
                          </a:solidFill>
                        </a:rPr>
                        <a:t>vos</a:t>
                      </a:r>
                      <a:endParaRPr lang="nl-NL" sz="28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510412">
                <a:tc>
                  <a:txBody>
                    <a:bodyPr/>
                    <a:lstStyle/>
                    <a:p>
                      <a:r>
                        <a:rPr lang="nl-NL" sz="2800" dirty="0" err="1" smtClean="0"/>
                        <a:t>ils</a:t>
                      </a:r>
                      <a:r>
                        <a:rPr lang="nl-NL" sz="2800" dirty="0" smtClean="0"/>
                        <a:t>/</a:t>
                      </a:r>
                      <a:r>
                        <a:rPr lang="nl-NL" sz="2800" dirty="0" err="1" smtClean="0"/>
                        <a:t>elles</a:t>
                      </a:r>
                      <a:endParaRPr lang="nl-NL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800" b="1" dirty="0" smtClean="0">
                          <a:solidFill>
                            <a:srgbClr val="FF0000"/>
                          </a:solidFill>
                        </a:rPr>
                        <a:t>leur</a:t>
                      </a:r>
                      <a:endParaRPr lang="nl-NL" sz="28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800" b="1" dirty="0" smtClean="0">
                          <a:solidFill>
                            <a:srgbClr val="FF0000"/>
                          </a:solidFill>
                        </a:rPr>
                        <a:t>leur</a:t>
                      </a:r>
                      <a:endParaRPr lang="nl-NL" sz="28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800" b="1" dirty="0" err="1" smtClean="0">
                          <a:solidFill>
                            <a:srgbClr val="FF0000"/>
                          </a:solidFill>
                        </a:rPr>
                        <a:t>leurs</a:t>
                      </a:r>
                      <a:endParaRPr lang="nl-NL" sz="28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ndertitel 4"/>
          <p:cNvSpPr txBox="1">
            <a:spLocks/>
          </p:cNvSpPr>
          <p:nvPr/>
        </p:nvSpPr>
        <p:spPr>
          <a:xfrm>
            <a:off x="683568" y="548680"/>
            <a:ext cx="7776864" cy="5688632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nl-NL" sz="3200" b="1" u="sng" dirty="0" smtClean="0"/>
              <a:t>Welke vorm moet je kiezen?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lang="nl-NL" sz="3200" dirty="0" smtClean="0"/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nl-NL" sz="3200" dirty="0" smtClean="0"/>
              <a:t>Kijk naar het </a:t>
            </a:r>
            <a:r>
              <a:rPr lang="nl-NL" sz="3200" b="1" dirty="0" smtClean="0">
                <a:solidFill>
                  <a:srgbClr val="FF0000"/>
                </a:solidFill>
              </a:rPr>
              <a:t>zelfstandig naamwoord</a:t>
            </a:r>
            <a:r>
              <a:rPr lang="nl-NL" sz="3200" dirty="0" smtClean="0">
                <a:solidFill>
                  <a:srgbClr val="FF0000"/>
                </a:solidFill>
              </a:rPr>
              <a:t>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nl-NL" sz="3200" dirty="0" smtClean="0"/>
              <a:t>(het woord dat er achter staat).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lang="nl-NL" sz="3200" dirty="0"/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nl-NL" sz="3200" b="1" u="sng" dirty="0" smtClean="0">
                <a:solidFill>
                  <a:srgbClr val="FF0000"/>
                </a:solidFill>
              </a:rPr>
              <a:t>Let op!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nl-NL" sz="3200" dirty="0" smtClean="0"/>
              <a:t>In het Nederlands kijk je naar de </a:t>
            </a:r>
            <a:r>
              <a:rPr lang="nl-NL" sz="3200" b="1" dirty="0" smtClean="0">
                <a:solidFill>
                  <a:srgbClr val="FF0000"/>
                </a:solidFill>
              </a:rPr>
              <a:t>bezitter</a:t>
            </a:r>
            <a:r>
              <a:rPr lang="nl-NL" sz="3200" dirty="0" smtClean="0"/>
              <a:t> (van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nl-NL" sz="3200" dirty="0" smtClean="0"/>
              <a:t>wie is het), in het Frans kijk je </a:t>
            </a:r>
            <a:r>
              <a:rPr lang="nl-NL" sz="3200" b="1" dirty="0" smtClean="0">
                <a:solidFill>
                  <a:srgbClr val="FF0000"/>
                </a:solidFill>
              </a:rPr>
              <a:t>alleen</a:t>
            </a:r>
            <a:r>
              <a:rPr lang="nl-NL" sz="3200" dirty="0" smtClean="0"/>
              <a:t> naar het</a:t>
            </a:r>
          </a:p>
          <a:p>
            <a:pPr marL="342900" lvl="0" indent="-342900">
              <a:spcBef>
                <a:spcPct val="20000"/>
              </a:spcBef>
              <a:defRPr/>
            </a:pPr>
            <a:r>
              <a:rPr lang="nl-NL" sz="3200" b="1" dirty="0" smtClean="0">
                <a:solidFill>
                  <a:srgbClr val="FF0000"/>
                </a:solidFill>
              </a:rPr>
              <a:t>zelfstandig </a:t>
            </a:r>
            <a:r>
              <a:rPr lang="nl-NL" sz="3200" b="1" dirty="0" smtClean="0">
                <a:solidFill>
                  <a:srgbClr val="FF0000"/>
                </a:solidFill>
              </a:rPr>
              <a:t>naamwoord</a:t>
            </a:r>
            <a:r>
              <a:rPr lang="nl-NL" sz="3200" dirty="0" smtClean="0"/>
              <a:t>.</a:t>
            </a:r>
            <a:endParaRPr lang="nl-NL" sz="3200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ndertitel 4"/>
          <p:cNvSpPr txBox="1">
            <a:spLocks/>
          </p:cNvSpPr>
          <p:nvPr/>
        </p:nvSpPr>
        <p:spPr>
          <a:xfrm>
            <a:off x="683568" y="548680"/>
            <a:ext cx="7776864" cy="5688632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nl-NL" sz="3200" dirty="0" smtClean="0">
                <a:solidFill>
                  <a:schemeClr val="accent6"/>
                </a:solidFill>
              </a:rPr>
              <a:t>voorbeeld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lang="nl-NL" sz="3200" dirty="0" smtClean="0">
              <a:solidFill>
                <a:schemeClr val="accent6"/>
              </a:solidFill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nl-NL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zijn </a:t>
            </a:r>
            <a:r>
              <a:rPr kumimoji="0" lang="nl-NL" sz="32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vader		</a:t>
            </a:r>
            <a:r>
              <a:rPr kumimoji="0" lang="nl-NL" sz="3200" b="1" i="1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son</a:t>
            </a:r>
            <a:r>
              <a:rPr lang="nl-NL" sz="3200" i="1" dirty="0" smtClean="0"/>
              <a:t> </a:t>
            </a:r>
            <a:r>
              <a:rPr lang="nl-NL" sz="3200" i="1" dirty="0" err="1" smtClean="0"/>
              <a:t>père</a:t>
            </a:r>
            <a:endParaRPr lang="nl-NL" sz="3200" i="1" dirty="0" smtClean="0"/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nl-NL" sz="3200" b="1" dirty="0" smtClean="0"/>
              <a:t>haar</a:t>
            </a:r>
            <a:r>
              <a:rPr lang="nl-NL" sz="3200" dirty="0" smtClean="0"/>
              <a:t> vader		</a:t>
            </a:r>
            <a:r>
              <a:rPr lang="nl-NL" sz="3200" b="1" i="1" dirty="0" err="1" smtClean="0">
                <a:solidFill>
                  <a:srgbClr val="FF0000"/>
                </a:solidFill>
              </a:rPr>
              <a:t>son</a:t>
            </a:r>
            <a:r>
              <a:rPr lang="nl-NL" sz="3200" b="1" i="1" dirty="0" smtClean="0"/>
              <a:t> </a:t>
            </a:r>
            <a:r>
              <a:rPr lang="nl-NL" sz="3200" i="1" dirty="0" err="1" smtClean="0"/>
              <a:t>père</a:t>
            </a:r>
            <a:endParaRPr lang="nl-NL" sz="3200" i="1" dirty="0" smtClean="0"/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nl-NL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nl-NL" sz="3200" b="1" noProof="0" dirty="0" smtClean="0"/>
              <a:t>zijn</a:t>
            </a:r>
            <a:r>
              <a:rPr lang="nl-NL" sz="3200" noProof="0" dirty="0" smtClean="0"/>
              <a:t> moeder	</a:t>
            </a:r>
            <a:r>
              <a:rPr lang="nl-NL" sz="3200" b="1" i="1" noProof="0" dirty="0" smtClean="0">
                <a:solidFill>
                  <a:srgbClr val="FF0000"/>
                </a:solidFill>
              </a:rPr>
              <a:t>sa</a:t>
            </a:r>
            <a:r>
              <a:rPr lang="nl-NL" sz="3200" i="1" noProof="0" dirty="0" smtClean="0"/>
              <a:t> </a:t>
            </a:r>
            <a:r>
              <a:rPr lang="nl-NL" sz="3200" i="1" noProof="0" dirty="0" err="1" smtClean="0"/>
              <a:t>mère</a:t>
            </a:r>
            <a:endParaRPr lang="nl-NL" sz="3200" i="1" noProof="0" dirty="0" smtClean="0"/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nl-NL" sz="3200" b="1" i="0" u="none" strike="noStrike" kern="1200" cap="none" spc="0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haar</a:t>
            </a:r>
            <a:r>
              <a:rPr kumimoji="0" lang="nl-NL" sz="3200" i="0" u="none" strike="noStrike" kern="1200" cap="none" spc="0" normalizeH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moeder	</a:t>
            </a:r>
            <a:r>
              <a:rPr kumimoji="0" lang="nl-NL" sz="3200" b="1" i="1" u="none" strike="noStrike" kern="1200" cap="none" spc="0" normalizeH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sa</a:t>
            </a:r>
            <a:r>
              <a:rPr kumimoji="0" lang="nl-NL" sz="3200" b="1" i="1" u="none" strike="noStrike" kern="1200" cap="none" spc="0" normalizeH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nl-NL" sz="3200" i="1" u="none" strike="noStrike" kern="1200" cap="none" spc="0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mère</a:t>
            </a:r>
            <a:endParaRPr kumimoji="0" lang="nl-NL" sz="3200" b="1" i="1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ndertitel 4"/>
          <p:cNvSpPr txBox="1">
            <a:spLocks/>
          </p:cNvSpPr>
          <p:nvPr/>
        </p:nvSpPr>
        <p:spPr>
          <a:xfrm>
            <a:off x="683568" y="548680"/>
            <a:ext cx="7776864" cy="5688632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nl-NL" sz="3200" b="1" u="sng" dirty="0" smtClean="0">
                <a:solidFill>
                  <a:srgbClr val="FF0000"/>
                </a:solidFill>
              </a:rPr>
              <a:t>Let op!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nl-NL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nl-NL" sz="3200" dirty="0" smtClean="0"/>
              <a:t>Als het zelfstandig naamwoord in het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nl-NL" sz="3200" b="1" dirty="0" smtClean="0">
                <a:solidFill>
                  <a:srgbClr val="FF0000"/>
                </a:solidFill>
              </a:rPr>
              <a:t>enkelvoud</a:t>
            </a:r>
            <a:r>
              <a:rPr lang="nl-NL" sz="3200" dirty="0" smtClean="0"/>
              <a:t> staat en begint met een klinker of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nl-NL" sz="3200" dirty="0" smtClean="0"/>
              <a:t>stomme h (</a:t>
            </a:r>
            <a:r>
              <a:rPr lang="nl-NL" sz="3200" b="1" dirty="0" smtClean="0">
                <a:solidFill>
                  <a:srgbClr val="FF0000"/>
                </a:solidFill>
              </a:rPr>
              <a:t>klinkerbotsing</a:t>
            </a:r>
            <a:r>
              <a:rPr lang="nl-NL" sz="3200" dirty="0" smtClean="0"/>
              <a:t>), dan krijg je de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nl-NL" sz="3200" b="1" dirty="0" smtClean="0">
                <a:solidFill>
                  <a:srgbClr val="FF0000"/>
                </a:solidFill>
              </a:rPr>
              <a:t>mannelijke vorm</a:t>
            </a:r>
            <a:r>
              <a:rPr lang="nl-NL" sz="3200" dirty="0" smtClean="0">
                <a:solidFill>
                  <a:srgbClr val="FF0000"/>
                </a:solidFill>
              </a:rPr>
              <a:t> </a:t>
            </a:r>
            <a:r>
              <a:rPr lang="nl-NL" sz="3200" i="1" dirty="0" smtClean="0"/>
              <a:t>(</a:t>
            </a:r>
            <a:r>
              <a:rPr lang="nl-NL" sz="3200" i="1" dirty="0" err="1" smtClean="0"/>
              <a:t>mon</a:t>
            </a:r>
            <a:r>
              <a:rPr lang="nl-NL" sz="3200" i="1" dirty="0" smtClean="0"/>
              <a:t>/ton/</a:t>
            </a:r>
            <a:r>
              <a:rPr lang="nl-NL" sz="3200" i="1" dirty="0" err="1" smtClean="0"/>
              <a:t>son</a:t>
            </a:r>
            <a:r>
              <a:rPr lang="nl-NL" sz="3200" i="1" dirty="0" smtClean="0"/>
              <a:t>)</a:t>
            </a:r>
            <a:r>
              <a:rPr lang="nl-NL" sz="3200" dirty="0" smtClean="0"/>
              <a:t>!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lang="nl-NL" sz="3200" dirty="0"/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nl-NL" sz="3200" dirty="0" smtClean="0">
                <a:solidFill>
                  <a:schemeClr val="accent6"/>
                </a:solidFill>
              </a:rPr>
              <a:t>voorbeeld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nl-NL" sz="3200" dirty="0" smtClean="0"/>
              <a:t>Stephanie is jouw vriendin.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nl-NL" sz="3200" i="1" dirty="0" smtClean="0"/>
              <a:t>Stephanie est </a:t>
            </a:r>
            <a:r>
              <a:rPr lang="nl-NL" sz="3200" b="1" i="1" dirty="0" smtClean="0">
                <a:solidFill>
                  <a:srgbClr val="FF0000"/>
                </a:solidFill>
              </a:rPr>
              <a:t>ton</a:t>
            </a:r>
            <a:r>
              <a:rPr lang="nl-NL" sz="3200" i="1" dirty="0" smtClean="0"/>
              <a:t> </a:t>
            </a:r>
            <a:r>
              <a:rPr lang="nl-NL" sz="3200" b="1" i="1" dirty="0" err="1" smtClean="0">
                <a:solidFill>
                  <a:srgbClr val="FF0000"/>
                </a:solidFill>
              </a:rPr>
              <a:t>a</a:t>
            </a:r>
            <a:r>
              <a:rPr lang="nl-NL" sz="3200" i="1" dirty="0" err="1" smtClean="0"/>
              <a:t>mie</a:t>
            </a:r>
            <a:r>
              <a:rPr lang="nl-NL" sz="3200" i="1" dirty="0" smtClean="0"/>
              <a:t>.</a:t>
            </a:r>
            <a:r>
              <a:rPr lang="nl-NL" sz="3200" dirty="0" smtClean="0"/>
              <a:t> </a:t>
            </a:r>
            <a:endParaRPr kumimoji="0" lang="nl-NL" sz="320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144</Words>
  <Application>Microsoft Office PowerPoint</Application>
  <PresentationFormat>Diavoorstelling (4:3)</PresentationFormat>
  <Paragraphs>61</Paragraphs>
  <Slides>5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5</vt:i4>
      </vt:variant>
    </vt:vector>
  </HeadingPairs>
  <TitlesOfParts>
    <vt:vector size="6" baseType="lpstr">
      <vt:lpstr>Office-thema</vt:lpstr>
      <vt:lpstr>Dia 1</vt:lpstr>
      <vt:lpstr>Dia 2</vt:lpstr>
      <vt:lpstr>Dia 3</vt:lpstr>
      <vt:lpstr>Dia 4</vt:lpstr>
      <vt:lpstr>Dia 5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Marieke</dc:creator>
  <cp:lastModifiedBy>Marieke</cp:lastModifiedBy>
  <cp:revision>3</cp:revision>
  <dcterms:created xsi:type="dcterms:W3CDTF">2012-01-29T14:52:16Z</dcterms:created>
  <dcterms:modified xsi:type="dcterms:W3CDTF">2013-01-04T10:00:11Z</dcterms:modified>
</cp:coreProperties>
</file>